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231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5800" y="50292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58952" y="512064"/>
            <a:ext cx="1865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老板汇报版 · 2026-07-26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5669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肉包智能采购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验证系统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13232" y="2880360"/>
            <a:ext cx="5532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CE5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把“创建任务、拼多多搜索、候选判断、人工确认”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DCE5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连成一条可控、可审计、可回传证据的采购验证流程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713232" y="5148072"/>
            <a:ext cx="2542032" cy="310896"/>
          </a:xfrm>
          <a:prstGeom prst="roundRect">
            <a:avLst>
              <a:gd name="adj" fmla="val 23529"/>
            </a:avLst>
          </a:prstGeom>
          <a:solidFill>
            <a:srgbClr val="DCEFE8"/>
          </a:solidFill>
          <a:ln w="12700">
            <a:solidFill>
              <a:srgbClr val="DCEFE8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6384" y="5157216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75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当前：T-205 后端领取与租约完成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0" y="5148072"/>
            <a:ext cx="2240280" cy="310896"/>
          </a:xfrm>
          <a:prstGeom prst="roundRect">
            <a:avLst>
              <a:gd name="adj" fmla="val 23529"/>
            </a:avLst>
          </a:prstGeom>
          <a:solidFill>
            <a:srgbClr val="F8E5E0"/>
          </a:solidFill>
          <a:ln w="12700">
            <a:solidFill>
              <a:srgbClr val="F8E5E0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02152" y="5157216"/>
            <a:ext cx="20939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F3F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下一步：T-206 Android 接入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13232" y="573328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8B7A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MVP 边界：不自动下单 · 不支付 · 风控立即停止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995160" y="3246120"/>
            <a:ext cx="4114800" cy="0"/>
          </a:xfrm>
          <a:prstGeom prst="line">
            <a:avLst/>
          </a:prstGeom>
          <a:noFill/>
          <a:ln w="25400">
            <a:solidFill>
              <a:srgbClr val="718078"/>
            </a:solidFill>
            <a:prstDash val="solid"/>
            <a:headEnd type="none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6812280" y="2926080"/>
            <a:ext cx="640080" cy="640080"/>
          </a:xfrm>
          <a:prstGeom prst="ellipse">
            <a:avLst/>
          </a:prstGeom>
          <a:solidFill>
            <a:srgbClr val="D6654F"/>
          </a:solidFill>
          <a:ln w="12700">
            <a:solidFill>
              <a:srgbClr val="17231E">
                <a:alpha val="0"/>
              </a:srgbClr>
            </a:solidFill>
            <a:prstDash val="solid"/>
          </a:ln>
          <a:effectLst>
            <a:outerShdw sx="100000" sy="100000" kx="0" ky="0" algn="bl" rotWithShape="0" blurRad="25400" dist="50800" dir="27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812280" y="29809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720840" y="367588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任务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854696" y="2926080"/>
            <a:ext cx="640080" cy="640080"/>
          </a:xfrm>
          <a:prstGeom prst="ellipse">
            <a:avLst/>
          </a:prstGeom>
          <a:solidFill>
            <a:srgbClr val="0D7A63"/>
          </a:solidFill>
          <a:ln w="12700">
            <a:solidFill>
              <a:srgbClr val="17231E">
                <a:alpha val="0"/>
              </a:srgbClr>
            </a:solidFill>
            <a:prstDash val="solid"/>
          </a:ln>
          <a:effectLst>
            <a:outerShdw sx="100000" sy="100000" kx="0" ky="0" algn="bl" rotWithShape="0" blurRad="322580000" dist="645160000" dir="162000000000">
              <a:srgbClr val="000000">
                <a:alpha val="120000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854696" y="29809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763256" y="367588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领取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897112" y="2926080"/>
            <a:ext cx="640080" cy="640080"/>
          </a:xfrm>
          <a:prstGeom prst="ellipse">
            <a:avLst/>
          </a:prstGeom>
          <a:solidFill>
            <a:srgbClr val="D09A2D"/>
          </a:solidFill>
          <a:ln w="12700">
            <a:solidFill>
              <a:srgbClr val="17231E">
                <a:alpha val="0"/>
              </a:srgbClr>
            </a:solidFill>
            <a:prstDash val="solid"/>
          </a:ln>
          <a:effectLst>
            <a:outerShdw sx="100000" sy="100000" kx="0" ky="0" algn="bl" rotWithShape="0" blurRad="4096766000000" dist="8193532000000" dir="9720000000000000">
              <a:srgbClr val="000000">
                <a:alpha val="12000000000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897112" y="29809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805672" y="367588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搜索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939528" y="2926080"/>
            <a:ext cx="640080" cy="640080"/>
          </a:xfrm>
          <a:prstGeom prst="ellipse">
            <a:avLst/>
          </a:prstGeom>
          <a:solidFill>
            <a:srgbClr val="28779A"/>
          </a:solidFill>
          <a:ln w="12700">
            <a:solidFill>
              <a:srgbClr val="17231E">
                <a:alpha val="0"/>
              </a:srgbClr>
            </a:solidFill>
            <a:prstDash val="solid"/>
          </a:ln>
          <a:effectLst>
            <a:outerShdw sx="100000" sy="100000" kx="0" ky="0" algn="bl" rotWithShape="0" blurRad="52028928200000000" dist="104057856400000000" dir="583200000000000000000">
              <a:srgbClr val="000000">
                <a:alpha val="1200000000000000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9939528" y="29809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848088" y="367588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评估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10981944" y="2926080"/>
            <a:ext cx="640080" cy="640080"/>
          </a:xfrm>
          <a:prstGeom prst="ellipse">
            <a:avLst/>
          </a:prstGeom>
          <a:solidFill>
            <a:srgbClr val="D6654F"/>
          </a:solidFill>
          <a:ln w="12700">
            <a:solidFill>
              <a:srgbClr val="17231E">
                <a:alpha val="0"/>
              </a:srgbClr>
            </a:solidFill>
            <a:prstDash val="solid"/>
          </a:ln>
          <a:effectLst>
            <a:outerShdw sx="100000" sy="100000" kx="0" ky="0" algn="bl" rotWithShape="0" blurRad="660767388140000000000" dist="1.32153477628e+21" dir="3.4992e+25">
              <a:srgbClr val="000000">
                <a:alpha val="1.2e+24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10981944" y="29809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0890504" y="3675888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确认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394192" y="205740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统一后端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6903720" y="4343400"/>
            <a:ext cx="4343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dirty="0">
                <a:solidFill>
                  <a:srgbClr val="C9D4C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 Web + Android App + Go-Gin + VLM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0332720" y="62819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93A0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内部汇报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5029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THIS SYSTEM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9966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从重复人工比对，变成可控的验证闭环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051560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目标不是替人付款，而是减少提词、搜索、比较和记录的重复劳动。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11064240" y="393192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66928" y="1353312"/>
            <a:ext cx="1101852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7" name="Text 5"/>
          <p:cNvSpPr/>
          <p:nvPr/>
        </p:nvSpPr>
        <p:spPr>
          <a:xfrm>
            <a:off x="640080" y="1627632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今天的人工流程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713232" y="2066544"/>
            <a:ext cx="384048" cy="384048"/>
          </a:xfrm>
          <a:prstGeom prst="ellipse">
            <a:avLst/>
          </a:prstGeom>
          <a:solidFill>
            <a:srgbClr val="6C7771"/>
          </a:solidFill>
          <a:ln w="12700">
            <a:solidFill>
              <a:srgbClr val="6C7771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3232" y="2075688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905256" y="2450592"/>
            <a:ext cx="0" cy="457200"/>
          </a:xfrm>
          <a:prstGeom prst="line">
            <a:avLst/>
          </a:prstGeom>
          <a:noFill/>
          <a:ln w="254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11" name="Text 9"/>
          <p:cNvSpPr/>
          <p:nvPr/>
        </p:nvSpPr>
        <p:spPr>
          <a:xfrm>
            <a:off x="1243584" y="2048256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看蝦皮文字和图片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43584" y="2350008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人工理解 SKU、数量和关键外观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13232" y="2898648"/>
            <a:ext cx="384048" cy="384048"/>
          </a:xfrm>
          <a:prstGeom prst="ellipse">
            <a:avLst/>
          </a:prstGeom>
          <a:solidFill>
            <a:srgbClr val="6C7771"/>
          </a:solidFill>
          <a:ln w="12700">
            <a:solidFill>
              <a:srgbClr val="6C7771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232" y="2907792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05256" y="3282696"/>
            <a:ext cx="0" cy="457200"/>
          </a:xfrm>
          <a:prstGeom prst="line">
            <a:avLst/>
          </a:prstGeom>
          <a:noFill/>
          <a:ln w="254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16" name="Text 14"/>
          <p:cNvSpPr/>
          <p:nvPr/>
        </p:nvSpPr>
        <p:spPr>
          <a:xfrm>
            <a:off x="1243584" y="2880360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凭经验组合搜索词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43584" y="3182112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不同人使用不同口径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713232" y="3730752"/>
            <a:ext cx="384048" cy="384048"/>
          </a:xfrm>
          <a:prstGeom prst="ellipse">
            <a:avLst/>
          </a:prstGeom>
          <a:solidFill>
            <a:srgbClr val="6C7771"/>
          </a:solidFill>
          <a:ln w="12700">
            <a:solidFill>
              <a:srgbClr val="6C7771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3739896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5256" y="4114800"/>
            <a:ext cx="0" cy="457200"/>
          </a:xfrm>
          <a:prstGeom prst="line">
            <a:avLst/>
          </a:prstGeom>
          <a:noFill/>
          <a:ln w="254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21" name="Text 19"/>
          <p:cNvSpPr/>
          <p:nvPr/>
        </p:nvSpPr>
        <p:spPr>
          <a:xfrm>
            <a:off x="1243584" y="3712464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逐个打开拼多多商品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243584" y="4014216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比较过程耗时且难复盘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713232" y="4562856"/>
            <a:ext cx="384048" cy="384048"/>
          </a:xfrm>
          <a:prstGeom prst="ellipse">
            <a:avLst/>
          </a:prstGeom>
          <a:solidFill>
            <a:srgbClr val="D6654F"/>
          </a:solidFill>
          <a:ln w="12700">
            <a:solidFill>
              <a:srgbClr val="D6654F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13232" y="4572000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243584" y="4544568"/>
            <a:ext cx="342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口头或零散记录结果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243584" y="4846320"/>
            <a:ext cx="3520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证据、理由和失败位置分散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965192" y="1600200"/>
            <a:ext cx="18288" cy="4389120"/>
          </a:xfrm>
          <a:prstGeom prst="rect">
            <a:avLst/>
          </a:prstGeom>
          <a:solidFill>
            <a:srgbClr val="CAD4CE"/>
          </a:solidFill>
          <a:ln w="12700">
            <a:solidFill>
              <a:srgbClr val="CAD4CE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394960" y="162763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系统带来的变化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376672" y="2075688"/>
            <a:ext cx="6172200" cy="850392"/>
          </a:xfrm>
          <a:prstGeom prst="roundRect">
            <a:avLst>
              <a:gd name="adj" fmla="val 8602"/>
            </a:avLst>
          </a:prstGeom>
          <a:solidFill>
            <a:srgbClr val="DCEFE8"/>
          </a:solidFill>
          <a:ln w="12700">
            <a:solidFill>
              <a:srgbClr val="0D7A63">
                <a:alpha val="28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577840" y="2185416"/>
            <a:ext cx="530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6208776" y="2167128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把输入变成统一任务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208776" y="2468880"/>
            <a:ext cx="4873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标题、SKU、数量、预算和参考图保留原始事实，模型不能改写硬约束。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376672" y="3154680"/>
            <a:ext cx="6172200" cy="850392"/>
          </a:xfrm>
          <a:prstGeom prst="roundRect">
            <a:avLst>
              <a:gd name="adj" fmla="val 8602"/>
            </a:avLst>
          </a:prstGeom>
          <a:solidFill>
            <a:srgbClr val="DEEDF3"/>
          </a:solidFill>
          <a:ln w="12700">
            <a:solidFill>
              <a:srgbClr val="28779A">
                <a:alpha val="28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577840" y="3264408"/>
            <a:ext cx="530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877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700" dirty="0"/>
          </a:p>
        </p:txBody>
      </p:sp>
      <p:sp>
        <p:nvSpPr>
          <p:cNvPr id="35" name="Text 33"/>
          <p:cNvSpPr/>
          <p:nvPr/>
        </p:nvSpPr>
        <p:spPr>
          <a:xfrm>
            <a:off x="6208776" y="3246120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把候选判断变成可解释过程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208776" y="3547872"/>
            <a:ext cx="4873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最多检查 5 个可见候选，记录匹配项、缺失项、拒绝原因和截图证据。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376672" y="4233672"/>
            <a:ext cx="6172200" cy="850392"/>
          </a:xfrm>
          <a:prstGeom prst="roundRect">
            <a:avLst>
              <a:gd name="adj" fmla="val 8602"/>
            </a:avLst>
          </a:prstGeom>
          <a:solidFill>
            <a:srgbClr val="F8E5E0"/>
          </a:solidFill>
          <a:ln w="12700">
            <a:solidFill>
              <a:srgbClr val="D6654F">
                <a:alpha val="28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577840" y="4343400"/>
            <a:ext cx="530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D665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700" dirty="0"/>
          </a:p>
        </p:txBody>
      </p:sp>
      <p:sp>
        <p:nvSpPr>
          <p:cNvPr id="39" name="Text 37"/>
          <p:cNvSpPr/>
          <p:nvPr/>
        </p:nvSpPr>
        <p:spPr>
          <a:xfrm>
            <a:off x="6208776" y="4325112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把最终决定留给采购人员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6208776" y="4626864"/>
            <a:ext cx="48737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自动化在确认点硬停止；人员接受、拒绝或转人工后只回传验证结论。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5376672" y="5504688"/>
            <a:ext cx="6172200" cy="557784"/>
          </a:xfrm>
          <a:prstGeom prst="roundRect">
            <a:avLst>
              <a:gd name="adj" fmla="val 13115"/>
            </a:avLst>
          </a:prstGeom>
          <a:solidFill>
            <a:srgbClr val="17231E"/>
          </a:solidFill>
          <a:ln w="12700">
            <a:solidFill>
              <a:srgbClr val="17231E">
                <a:alpha val="0"/>
              </a:srgbClr>
            </a:solidFill>
            <a:prstDash val="solid"/>
          </a:ln>
          <a:effectLst>
            <a:outerShdw sx="100000" sy="100000" kx="0" ky="0" algn="bl" rotWithShape="0" blurRad="8.391745829378e+24" dist="1.6783491658756e+25" dir="2.09952e+30">
              <a:srgbClr val="000000">
                <a:alpha val="1.2e+29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5596128" y="5605272"/>
            <a:ext cx="574243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业务结果：同一口径 · 有界执行 · 有据可查 · 可持续优化</a:t>
            </a:r>
            <a:endParaRPr lang="en-US" sz="1350" dirty="0"/>
          </a:p>
        </p:txBody>
      </p:sp>
      <p:sp>
        <p:nvSpPr>
          <p:cNvPr id="43" name="Text 41"/>
          <p:cNvSpPr/>
          <p:nvPr/>
        </p:nvSpPr>
        <p:spPr>
          <a:xfrm>
            <a:off x="566928" y="6547104"/>
            <a:ext cx="7680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肉包智能采购验证系统 · 内部汇报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10716768" y="6547104"/>
            <a:ext cx="868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2026-07-26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:\chengma\cmroubao\docs\ppt\roubao-system-flo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5029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AI IS USED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9966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做识别和比较，不获得操作授权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051560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模型输出受 schema 约束；搜索动作、推荐规则和人工结论由确定性代码控制。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11064240" y="393192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66928" y="1353312"/>
            <a:ext cx="1101852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7" name="Shape 5"/>
          <p:cNvSpPr/>
          <p:nvPr/>
        </p:nvSpPr>
        <p:spPr>
          <a:xfrm>
            <a:off x="603504" y="1737360"/>
            <a:ext cx="1938528" cy="1993392"/>
          </a:xfrm>
          <a:prstGeom prst="roundRect">
            <a:avLst>
              <a:gd name="adj" fmla="val 3774"/>
            </a:avLst>
          </a:prstGeom>
          <a:solidFill>
            <a:srgbClr val="F8E5E0"/>
          </a:solidFill>
          <a:ln w="12700">
            <a:solidFill>
              <a:srgbClr val="D6654F">
                <a:alpha val="3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9808" y="1901952"/>
            <a:ext cx="438912" cy="438912"/>
          </a:xfrm>
          <a:prstGeom prst="ellipse">
            <a:avLst/>
          </a:prstGeom>
          <a:solidFill>
            <a:srgbClr val="D6654F"/>
          </a:solidFill>
          <a:ln w="12700">
            <a:solidFill>
              <a:srgbClr val="D6654F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1938528"/>
            <a:ext cx="4389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68096" y="2505456"/>
            <a:ext cx="160934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原始任务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68096" y="2926080"/>
            <a:ext cx="1609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文字 + 参考图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SKU / 数量 / 预算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542032" y="2734056"/>
            <a:ext cx="310896" cy="0"/>
          </a:xfrm>
          <a:prstGeom prst="line">
            <a:avLst/>
          </a:prstGeom>
          <a:noFill/>
          <a:ln w="21590">
            <a:solidFill>
              <a:srgbClr val="6C7771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2898648" y="1737360"/>
            <a:ext cx="1938528" cy="1993392"/>
          </a:xfrm>
          <a:prstGeom prst="roundRect">
            <a:avLst>
              <a:gd name="adj" fmla="val 3774"/>
            </a:avLst>
          </a:prstGeom>
          <a:solidFill>
            <a:srgbClr val="DEEDF3"/>
          </a:solidFill>
          <a:ln w="12700">
            <a:solidFill>
              <a:srgbClr val="28779A">
                <a:alpha val="3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044952" y="1901952"/>
            <a:ext cx="438912" cy="438912"/>
          </a:xfrm>
          <a:prstGeom prst="ellipse">
            <a:avLst/>
          </a:prstGeom>
          <a:solidFill>
            <a:srgbClr val="28779A"/>
          </a:solidFill>
          <a:ln w="12700">
            <a:solidFill>
              <a:srgbClr val="28779A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044952" y="1938528"/>
            <a:ext cx="4389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063240" y="2505456"/>
            <a:ext cx="160934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需求解析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063240" y="2926080"/>
            <a:ext cx="1609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搜索词 / 类目 / 属性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置信度与警告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837176" y="2734056"/>
            <a:ext cx="310896" cy="0"/>
          </a:xfrm>
          <a:prstGeom prst="line">
            <a:avLst/>
          </a:prstGeom>
          <a:noFill/>
          <a:ln w="21590">
            <a:solidFill>
              <a:srgbClr val="6C7771"/>
            </a:solidFill>
            <a:prstDash val="solid"/>
            <a:headEnd type="none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5193792" y="1737360"/>
            <a:ext cx="1938528" cy="1993392"/>
          </a:xfrm>
          <a:prstGeom prst="roundRect">
            <a:avLst>
              <a:gd name="adj" fmla="val 3774"/>
            </a:avLst>
          </a:prstGeom>
          <a:solidFill>
            <a:srgbClr val="F8EDCF"/>
          </a:solidFill>
          <a:ln w="12700">
            <a:solidFill>
              <a:srgbClr val="D09A2D">
                <a:alpha val="3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340096" y="1901952"/>
            <a:ext cx="438912" cy="438912"/>
          </a:xfrm>
          <a:prstGeom prst="ellipse">
            <a:avLst/>
          </a:prstGeom>
          <a:solidFill>
            <a:srgbClr val="D09A2D"/>
          </a:solidFill>
          <a:ln w="12700">
            <a:solidFill>
              <a:srgbClr val="D09A2D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40096" y="1938528"/>
            <a:ext cx="4389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358384" y="2505456"/>
            <a:ext cx="160934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有界搜索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358384" y="2926080"/>
            <a:ext cx="1609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拼多多当前结果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最多 5 个可见候选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132320" y="2734056"/>
            <a:ext cx="310896" cy="0"/>
          </a:xfrm>
          <a:prstGeom prst="line">
            <a:avLst/>
          </a:prstGeom>
          <a:noFill/>
          <a:ln w="21590">
            <a:solidFill>
              <a:srgbClr val="6C7771"/>
            </a:solidFill>
            <a:prstDash val="solid"/>
            <a:headEnd type="none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7488936" y="1737360"/>
            <a:ext cx="1938528" cy="1993392"/>
          </a:xfrm>
          <a:prstGeom prst="roundRect">
            <a:avLst>
              <a:gd name="adj" fmla="val 3774"/>
            </a:avLst>
          </a:prstGeom>
          <a:solidFill>
            <a:srgbClr val="DEEDF3"/>
          </a:solidFill>
          <a:ln w="12700">
            <a:solidFill>
              <a:srgbClr val="28779A">
                <a:alpha val="3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635240" y="1901952"/>
            <a:ext cx="438912" cy="438912"/>
          </a:xfrm>
          <a:prstGeom prst="ellipse">
            <a:avLst/>
          </a:prstGeom>
          <a:solidFill>
            <a:srgbClr val="28779A"/>
          </a:solidFill>
          <a:ln w="12700">
            <a:solidFill>
              <a:srgbClr val="28779A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635240" y="1938528"/>
            <a:ext cx="4389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653528" y="2505456"/>
            <a:ext cx="160934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逐个评估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7653528" y="2926080"/>
            <a:ext cx="1609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匹配 / 缺失 / 拒绝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score + confidence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427464" y="2734056"/>
            <a:ext cx="310896" cy="0"/>
          </a:xfrm>
          <a:prstGeom prst="line">
            <a:avLst/>
          </a:prstGeom>
          <a:noFill/>
          <a:ln w="21590">
            <a:solidFill>
              <a:srgbClr val="6C7771"/>
            </a:solidFill>
            <a:prstDash val="solid"/>
            <a:headEnd type="none"/>
            <a:tailEnd type="triangle"/>
          </a:ln>
        </p:spPr>
      </p:sp>
      <p:sp>
        <p:nvSpPr>
          <p:cNvPr id="31" name="Shape 29"/>
          <p:cNvSpPr/>
          <p:nvPr/>
        </p:nvSpPr>
        <p:spPr>
          <a:xfrm>
            <a:off x="9784080" y="1737360"/>
            <a:ext cx="1938528" cy="1993392"/>
          </a:xfrm>
          <a:prstGeom prst="roundRect">
            <a:avLst>
              <a:gd name="adj" fmla="val 3774"/>
            </a:avLst>
          </a:prstGeom>
          <a:solidFill>
            <a:srgbClr val="DCEFE8"/>
          </a:solidFill>
          <a:ln w="12700">
            <a:solidFill>
              <a:srgbClr val="0D7A63">
                <a:alpha val="35000"/>
              </a:srgbClr>
            </a:solidFill>
            <a:prstDash val="solid"/>
          </a:ln>
          <a:effectLst>
            <a:outerShdw sx="100000" sy="100000" kx="0" ky="0" algn="bl" rotWithShape="0" blurRad="1.0657517203310059e+29" dist="2.1315034406620118e+29" dir="1.259712e+35">
              <a:srgbClr val="000000">
                <a:alpha val="1.2e+34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9930384" y="1901952"/>
            <a:ext cx="438912" cy="438912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930384" y="1938528"/>
            <a:ext cx="4389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948672" y="2505456"/>
            <a:ext cx="160934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人工确认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9948672" y="2926080"/>
            <a:ext cx="1609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接受 / 拒绝 / 无匹配</a:t>
            </a:r>
            <a:endParaRPr lang="en-US" sz="105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自动化硬停止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58368" y="4151376"/>
            <a:ext cx="5513832" cy="1453896"/>
          </a:xfrm>
          <a:prstGeom prst="roundRect">
            <a:avLst>
              <a:gd name="adj" fmla="val 5031"/>
            </a:avLst>
          </a:prstGeom>
          <a:solidFill>
            <a:srgbClr val="FFFFFF"/>
          </a:solidFill>
          <a:ln w="12700">
            <a:solidFill>
              <a:srgbClr val="CAD4CE"/>
            </a:solidFill>
            <a:prstDash val="solid"/>
          </a:ln>
          <a:effectLst>
            <a:outerShdw sx="100000" sy="100000" kx="0" ky="0" algn="bl" rotWithShape="0" blurRad="1.3535046848203775e+33" dist="2.707009369640755e+33" dir="7.558272e+39">
              <a:srgbClr val="000000">
                <a:alpha val="1.1999999999999999e+39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77824" y="4370832"/>
            <a:ext cx="1042416" cy="310896"/>
          </a:xfrm>
          <a:prstGeom prst="roundRect">
            <a:avLst>
              <a:gd name="adj" fmla="val 23529"/>
            </a:avLst>
          </a:prstGeom>
          <a:solidFill>
            <a:srgbClr val="DCEFE8"/>
          </a:solidFill>
          <a:ln w="12700">
            <a:solidFill>
              <a:srgbClr val="DCEFE8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50976" y="4379976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75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确定性约束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914400" y="4809744"/>
            <a:ext cx="109728" cy="109728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97280" y="4718304"/>
            <a:ext cx="4709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SKU、数量和预算来自原任务，模型不得改写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914400" y="5065776"/>
            <a:ext cx="109728" cy="109728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97280" y="4974336"/>
            <a:ext cx="4709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推荐候选由本地规则按 score、confidence 和拒绝项产生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914400" y="5321808"/>
            <a:ext cx="109728" cy="109728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097280" y="5230368"/>
            <a:ext cx="4709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模型不能返回点击坐标、页面动作或订单授权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6437376" y="4151376"/>
            <a:ext cx="5093208" cy="1453896"/>
          </a:xfrm>
          <a:prstGeom prst="roundRect">
            <a:avLst>
              <a:gd name="adj" fmla="val 5031"/>
            </a:avLst>
          </a:prstGeom>
          <a:solidFill>
            <a:srgbClr val="F8EDCF"/>
          </a:solidFill>
          <a:ln w="12700">
            <a:solidFill>
              <a:srgbClr val="D09A2D">
                <a:alpha val="72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665976" y="4370832"/>
            <a:ext cx="932688" cy="310896"/>
          </a:xfrm>
          <a:prstGeom prst="roundRect">
            <a:avLst>
              <a:gd name="adj" fmla="val 23529"/>
            </a:avLst>
          </a:prstGeom>
          <a:solidFill>
            <a:srgbClr val="D09A2D"/>
          </a:solidFill>
          <a:ln w="12700">
            <a:solidFill>
              <a:srgbClr val="D09A2D">
                <a:alpha val="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739128" y="4379976"/>
            <a:ext cx="786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口径提醒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6684264" y="4727448"/>
            <a:ext cx="44988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8B64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“5 个候选”是特定账号、地区、时间和平台排序下的前 5 个可见结果，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8B64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不是拼多多全平台最优 Top 5。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566928" y="6547104"/>
            <a:ext cx="7680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肉包智能采购验证系统 · 内部汇报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10716768" y="6547104"/>
            <a:ext cx="868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2026-07-26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5029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PRODUCT SURFACES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9966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管理端和采购端各做自己擅长的事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051560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两端共享同一个 Go-Gin 后端；管理凭证和采购设备凭证完全隔离。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11064240" y="393192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66928" y="1353312"/>
            <a:ext cx="1101852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7" name="Shape 5"/>
          <p:cNvSpPr/>
          <p:nvPr/>
        </p:nvSpPr>
        <p:spPr>
          <a:xfrm>
            <a:off x="658368" y="1581912"/>
            <a:ext cx="1627632" cy="310896"/>
          </a:xfrm>
          <a:prstGeom prst="roundRect">
            <a:avLst>
              <a:gd name="adj" fmla="val 23529"/>
            </a:avLst>
          </a:prstGeom>
          <a:solidFill>
            <a:srgbClr val="17231E"/>
          </a:solidFill>
          <a:ln w="12700">
            <a:solidFill>
              <a:srgbClr val="17231E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591056"/>
            <a:ext cx="1481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 Web · 任务与证据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30936" y="1984248"/>
            <a:ext cx="6675120" cy="3767328"/>
          </a:xfrm>
          <a:prstGeom prst="roundRect">
            <a:avLst>
              <a:gd name="adj" fmla="val 1942"/>
            </a:avLst>
          </a:prstGeom>
          <a:solidFill>
            <a:srgbClr val="FFFFFF"/>
          </a:solidFill>
          <a:ln w="12700">
            <a:solidFill>
              <a:srgbClr val="CAD4CE"/>
            </a:solidFill>
            <a:prstDash val="solid"/>
          </a:ln>
          <a:effectLst>
            <a:outerShdw sx="100000" sy="100000" kx="0" ky="0" algn="bl" rotWithShape="0" blurRad="1.7189509497218795e+37" dist="3.437901899443759e+37" dir="4.5349632000000006e+44">
              <a:srgbClr val="000000">
                <a:alpha val="1.1999999999999999e+44"/>
              </a:srgbClr>
            </a:outerShdw>
          </a:effectLst>
        </p:spPr>
      </p:sp>
      <p:pic>
        <p:nvPicPr>
          <p:cNvPr id="10" name="Image 0" descr="D:\chengma\cmroubao\docs\ppt\assets\admin-task-detai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2103120"/>
            <a:ext cx="6437376" cy="345643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86384" y="5843016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创建/取消任务 · 查看执行状态 · 查看候选、理由和截图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7799832" y="1581912"/>
            <a:ext cx="1920240" cy="310896"/>
          </a:xfrm>
          <a:prstGeom prst="roundRect">
            <a:avLst>
              <a:gd name="adj" fmla="val 23529"/>
            </a:avLst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872984" y="1591056"/>
            <a:ext cx="17739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Android · 领取与人工确认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744968" y="1984248"/>
            <a:ext cx="2944368" cy="3767328"/>
          </a:xfrm>
          <a:prstGeom prst="roundRect">
            <a:avLst>
              <a:gd name="adj" fmla="val 2484"/>
            </a:avLst>
          </a:prstGeom>
          <a:solidFill>
            <a:srgbClr val="FFFFFF"/>
          </a:solidFill>
          <a:ln w="12700">
            <a:solidFill>
              <a:srgbClr val="CAD4CE"/>
            </a:solidFill>
            <a:prstDash val="solid"/>
          </a:ln>
          <a:effectLst>
            <a:outerShdw sx="100000" sy="100000" kx="0" ky="0" algn="bl" rotWithShape="0" blurRad="2.183067706146787e+41" dist="4.366135412293574e+41" dir="2.72097792e+49">
              <a:srgbClr val="000000">
                <a:alpha val="1.2e+49"/>
              </a:srgbClr>
            </a:outerShdw>
          </a:effectLst>
        </p:spPr>
      </p:sp>
      <p:pic>
        <p:nvPicPr>
          <p:cNvPr id="15" name="Image 1" descr="D:\chengma\cmroubao\docs\ppt\assets\android-candidate-confir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440" y="2103120"/>
            <a:ext cx="2249424" cy="374904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662672" y="5843016"/>
            <a:ext cx="3182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预检 · 手动领取 · 执行进度 · 安全停止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7370064" y="3246120"/>
            <a:ext cx="310896" cy="0"/>
          </a:xfrm>
          <a:prstGeom prst="line">
            <a:avLst/>
          </a:prstGeom>
          <a:noFill/>
          <a:ln w="25400">
            <a:solidFill>
              <a:srgbClr val="0D7A63"/>
            </a:solidFill>
            <a:prstDash val="solid"/>
            <a:headEnd type="none"/>
            <a:tailEnd type="triangle"/>
          </a:ln>
        </p:spPr>
      </p:sp>
      <p:sp>
        <p:nvSpPr>
          <p:cNvPr id="18" name="Text 14"/>
          <p:cNvSpPr/>
          <p:nvPr/>
        </p:nvSpPr>
        <p:spPr>
          <a:xfrm>
            <a:off x="7159752" y="3547872"/>
            <a:ext cx="713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75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统一后端</a:t>
            </a:r>
            <a:endParaRPr lang="en-US" sz="950" dirty="0"/>
          </a:p>
        </p:txBody>
      </p:sp>
      <p:sp>
        <p:nvSpPr>
          <p:cNvPr id="19" name="Shape 15"/>
          <p:cNvSpPr/>
          <p:nvPr/>
        </p:nvSpPr>
        <p:spPr>
          <a:xfrm>
            <a:off x="10067544" y="1581912"/>
            <a:ext cx="1417320" cy="310896"/>
          </a:xfrm>
          <a:prstGeom prst="roundRect">
            <a:avLst>
              <a:gd name="adj" fmla="val 23529"/>
            </a:avLst>
          </a:prstGeom>
          <a:solidFill>
            <a:srgbClr val="EFF1EE"/>
          </a:solidFill>
          <a:ln w="12700">
            <a:solidFill>
              <a:srgbClr val="CAD4CE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10140696" y="1591056"/>
            <a:ext cx="1271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已确认低保真原型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566928" y="6547104"/>
            <a:ext cx="7680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画面为 T-202 已确认原型，用于表达布局与交互，不是生产截图</a:t>
            </a:r>
            <a:endParaRPr lang="en-US" sz="850" dirty="0"/>
          </a:p>
        </p:txBody>
      </p:sp>
      <p:sp>
        <p:nvSpPr>
          <p:cNvPr id="22" name="Text 18"/>
          <p:cNvSpPr/>
          <p:nvPr/>
        </p:nvSpPr>
        <p:spPr>
          <a:xfrm>
            <a:off x="10716768" y="6547104"/>
            <a:ext cx="868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2026-07-26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5029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STATUS &amp; ROADMAP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9966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关键风险已验证，当前缺口是 Android 接入后端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051560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后端 T-205 已完成；新版 APK 尚未安装，真实 VLM 供应商仍待确认。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11064240" y="393192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66928" y="1353312"/>
            <a:ext cx="1101852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7" name="Shape 5"/>
          <p:cNvSpPr/>
          <p:nvPr/>
        </p:nvSpPr>
        <p:spPr>
          <a:xfrm>
            <a:off x="987552" y="2212848"/>
            <a:ext cx="10195560" cy="0"/>
          </a:xfrm>
          <a:prstGeom prst="line">
            <a:avLst/>
          </a:prstGeom>
          <a:noFill/>
          <a:ln w="508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8" name="Shape 6"/>
          <p:cNvSpPr/>
          <p:nvPr/>
        </p:nvSpPr>
        <p:spPr>
          <a:xfrm>
            <a:off x="786384" y="1993392"/>
            <a:ext cx="438912" cy="438912"/>
          </a:xfrm>
          <a:prstGeom prst="ellipse">
            <a:avLst/>
          </a:prstGeom>
          <a:solidFill>
            <a:srgbClr val="0D7A63"/>
          </a:solidFill>
          <a:ln w="27940">
            <a:solidFill>
              <a:srgbClr val="F7F8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3504" y="1600200"/>
            <a:ext cx="786384" cy="310896"/>
          </a:xfrm>
          <a:prstGeom prst="roundRect">
            <a:avLst>
              <a:gd name="adj" fmla="val 23529"/>
            </a:avLst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6656" y="16093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38912" y="257860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T-101~104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29184" y="2852928"/>
            <a:ext cx="1316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技术探针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274320" y="3218688"/>
            <a:ext cx="14264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搜索、5 候选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VLM 评估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3246120" y="1993392"/>
            <a:ext cx="438912" cy="438912"/>
          </a:xfrm>
          <a:prstGeom prst="ellipse">
            <a:avLst/>
          </a:prstGeom>
          <a:solidFill>
            <a:srgbClr val="0D7A63"/>
          </a:solidFill>
          <a:ln w="27940">
            <a:solidFill>
              <a:srgbClr val="F7F8F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063240" y="1600200"/>
            <a:ext cx="786384" cy="310896"/>
          </a:xfrm>
          <a:prstGeom prst="roundRect">
            <a:avLst>
              <a:gd name="adj" fmla="val 23529"/>
            </a:avLst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136392" y="16093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898648" y="257860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T-201~205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2788920" y="2852928"/>
            <a:ext cx="1316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后端闭环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2734056" y="3218688"/>
            <a:ext cx="14264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管理端、鉴权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原子领取/租约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5705856" y="1993392"/>
            <a:ext cx="438912" cy="438912"/>
          </a:xfrm>
          <a:prstGeom prst="ellipse">
            <a:avLst/>
          </a:prstGeom>
          <a:solidFill>
            <a:srgbClr val="D6654F"/>
          </a:solidFill>
          <a:ln w="27940">
            <a:solidFill>
              <a:srgbClr val="F7F8F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522976" y="1600200"/>
            <a:ext cx="786384" cy="310896"/>
          </a:xfrm>
          <a:prstGeom prst="roundRect">
            <a:avLst>
              <a:gd name="adj" fmla="val 23529"/>
            </a:avLst>
          </a:prstGeom>
          <a:solidFill>
            <a:srgbClr val="D6654F"/>
          </a:solidFill>
          <a:ln w="12700">
            <a:solidFill>
              <a:srgbClr val="D6654F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16093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下一步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358384" y="257860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665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T-206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5248656" y="2852928"/>
            <a:ext cx="1316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 接入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5193792" y="3218688"/>
            <a:ext cx="14264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登录、领取、进度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装机联调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8165592" y="1993392"/>
            <a:ext cx="438912" cy="438912"/>
          </a:xfrm>
          <a:prstGeom prst="ellipse">
            <a:avLst/>
          </a:prstGeom>
          <a:solidFill>
            <a:srgbClr val="D09A2D"/>
          </a:solidFill>
          <a:ln w="27940">
            <a:solidFill>
              <a:srgbClr val="F7F8F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982712" y="1600200"/>
            <a:ext cx="786384" cy="310896"/>
          </a:xfrm>
          <a:prstGeom prst="roundRect">
            <a:avLst>
              <a:gd name="adj" fmla="val 23529"/>
            </a:avLst>
          </a:prstGeom>
          <a:solidFill>
            <a:srgbClr val="D09A2D"/>
          </a:solidFill>
          <a:ln w="12700">
            <a:solidFill>
              <a:srgbClr val="D09A2D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55864" y="16093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随后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818120" y="257860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09A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T-207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7708392" y="2852928"/>
            <a:ext cx="1316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结果回传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7653528" y="3218688"/>
            <a:ext cx="14264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候选、事件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截图与结果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10625328" y="1993392"/>
            <a:ext cx="438912" cy="438912"/>
          </a:xfrm>
          <a:prstGeom prst="ellipse">
            <a:avLst/>
          </a:prstGeom>
          <a:solidFill>
            <a:srgbClr val="6C7771"/>
          </a:solidFill>
          <a:ln w="27940">
            <a:solidFill>
              <a:srgbClr val="F7F8F4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442448" y="1600200"/>
            <a:ext cx="786384" cy="310896"/>
          </a:xfrm>
          <a:prstGeom prst="roundRect">
            <a:avLst>
              <a:gd name="adj" fmla="val 23529"/>
            </a:avLst>
          </a:prstGeom>
          <a:solidFill>
            <a:srgbClr val="EFF1EE"/>
          </a:solidFill>
          <a:ln w="12700">
            <a:solidFill>
              <a:srgbClr val="CAD4C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515600" y="16093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后置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0277856" y="257860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T-208/T-303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10168128" y="2852928"/>
            <a:ext cx="1316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数据与试验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10113264" y="3218688"/>
            <a:ext cx="142646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人工理由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 条任务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658368" y="4178808"/>
            <a:ext cx="5349240" cy="1490472"/>
          </a:xfrm>
          <a:prstGeom prst="roundRect">
            <a:avLst>
              <a:gd name="adj" fmla="val 4908"/>
            </a:avLst>
          </a:prstGeom>
          <a:solidFill>
            <a:srgbClr val="DCEFE8"/>
          </a:solidFill>
          <a:ln w="12700">
            <a:solidFill>
              <a:srgbClr val="0D7A63">
                <a:alpha val="28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77824" y="4389120"/>
            <a:ext cx="1133856" cy="310896"/>
          </a:xfrm>
          <a:prstGeom prst="roundRect">
            <a:avLst>
              <a:gd name="adj" fmla="val 23529"/>
            </a:avLst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50976" y="4398264"/>
            <a:ext cx="987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现在已经具备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914400" y="4837176"/>
            <a:ext cx="109728" cy="109728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97280" y="4745736"/>
            <a:ext cx="4480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075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Android 能基于本地任务搜索、采集并评估最多 5 个候选</a:t>
            </a:r>
            <a:endParaRPr lang="en-US" sz="1020" dirty="0"/>
          </a:p>
        </p:txBody>
      </p:sp>
      <p:sp>
        <p:nvSpPr>
          <p:cNvPr id="43" name="Shape 41"/>
          <p:cNvSpPr/>
          <p:nvPr/>
        </p:nvSpPr>
        <p:spPr>
          <a:xfrm>
            <a:off x="914400" y="5084064"/>
            <a:ext cx="109728" cy="109728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1097280" y="4992624"/>
            <a:ext cx="4480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075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后台能创建任务，BUYER 设备能被授权并原子领取</a:t>
            </a:r>
            <a:endParaRPr lang="en-US" sz="1020" dirty="0"/>
          </a:p>
        </p:txBody>
      </p:sp>
      <p:sp>
        <p:nvSpPr>
          <p:cNvPr id="45" name="Shape 43"/>
          <p:cNvSpPr/>
          <p:nvPr/>
        </p:nvSpPr>
        <p:spPr>
          <a:xfrm>
            <a:off x="914400" y="5330952"/>
            <a:ext cx="109728" cy="109728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097280" y="5239512"/>
            <a:ext cx="4480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075B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租约、幂等、安全取消和参考图授权已实现</a:t>
            </a:r>
            <a:endParaRPr lang="en-US" sz="1020" dirty="0"/>
          </a:p>
        </p:txBody>
      </p:sp>
      <p:sp>
        <p:nvSpPr>
          <p:cNvPr id="47" name="Shape 45"/>
          <p:cNvSpPr/>
          <p:nvPr/>
        </p:nvSpPr>
        <p:spPr>
          <a:xfrm>
            <a:off x="6208776" y="4178808"/>
            <a:ext cx="5321808" cy="1490472"/>
          </a:xfrm>
          <a:prstGeom prst="roundRect">
            <a:avLst>
              <a:gd name="adj" fmla="val 4908"/>
            </a:avLst>
          </a:prstGeom>
          <a:solidFill>
            <a:srgbClr val="F8E5E0"/>
          </a:solidFill>
          <a:ln w="12700">
            <a:solidFill>
              <a:srgbClr val="D6654F">
                <a:alpha val="28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428232" y="4389120"/>
            <a:ext cx="1316736" cy="310896"/>
          </a:xfrm>
          <a:prstGeom prst="roundRect">
            <a:avLst>
              <a:gd name="adj" fmla="val 23529"/>
            </a:avLst>
          </a:prstGeom>
          <a:solidFill>
            <a:srgbClr val="D6654F"/>
          </a:solidFill>
          <a:ln w="12700">
            <a:solidFill>
              <a:srgbClr val="D6654F">
                <a:alpha val="0"/>
              </a:srgbClr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501384" y="4398264"/>
            <a:ext cx="1170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现在还不能宣称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6473952" y="4837176"/>
            <a:ext cx="109728" cy="109728"/>
          </a:xfrm>
          <a:prstGeom prst="ellipse">
            <a:avLst/>
          </a:prstGeom>
          <a:solidFill>
            <a:srgbClr val="D6654F"/>
          </a:solidFill>
          <a:ln w="12700">
            <a:solidFill>
              <a:srgbClr val="D6654F">
                <a:alpha val="0"/>
              </a:srgbClr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656832" y="4745736"/>
            <a:ext cx="44439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9F3F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后台任务已经自动进入 Android 并跑完整流程</a:t>
            </a:r>
            <a:endParaRPr lang="en-US" sz="1020" dirty="0"/>
          </a:p>
        </p:txBody>
      </p:sp>
      <p:sp>
        <p:nvSpPr>
          <p:cNvPr id="52" name="Shape 50"/>
          <p:cNvSpPr/>
          <p:nvPr/>
        </p:nvSpPr>
        <p:spPr>
          <a:xfrm>
            <a:off x="6473952" y="5084064"/>
            <a:ext cx="109728" cy="109728"/>
          </a:xfrm>
          <a:prstGeom prst="ellipse">
            <a:avLst/>
          </a:prstGeom>
          <a:solidFill>
            <a:srgbClr val="D6654F"/>
          </a:solidFill>
          <a:ln w="12700">
            <a:solidFill>
              <a:srgbClr val="D6654F">
                <a:alpha val="0"/>
              </a:srgbClr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656832" y="4992624"/>
            <a:ext cx="44439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9F3F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真实 LLM 的商品匹配质量已达到业务门槛</a:t>
            </a:r>
            <a:endParaRPr lang="en-US" sz="1020" dirty="0"/>
          </a:p>
        </p:txBody>
      </p:sp>
      <p:sp>
        <p:nvSpPr>
          <p:cNvPr id="54" name="Shape 52"/>
          <p:cNvSpPr/>
          <p:nvPr/>
        </p:nvSpPr>
        <p:spPr>
          <a:xfrm>
            <a:off x="6473952" y="5330952"/>
            <a:ext cx="109728" cy="109728"/>
          </a:xfrm>
          <a:prstGeom prst="ellipse">
            <a:avLst/>
          </a:prstGeom>
          <a:solidFill>
            <a:srgbClr val="D6654F"/>
          </a:solidFill>
          <a:ln w="12700">
            <a:solidFill>
              <a:srgbClr val="D6654F">
                <a:alpha val="0"/>
              </a:srgbClr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656832" y="5239512"/>
            <a:ext cx="44439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9F3F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当前看到的 5 个候选是全平台最优结果</a:t>
            </a:r>
            <a:endParaRPr lang="en-US" sz="1020" dirty="0"/>
          </a:p>
        </p:txBody>
      </p:sp>
      <p:sp>
        <p:nvSpPr>
          <p:cNvPr id="56" name="Text 54"/>
          <p:cNvSpPr/>
          <p:nvPr/>
        </p:nvSpPr>
        <p:spPr>
          <a:xfrm>
            <a:off x="566928" y="6547104"/>
            <a:ext cx="7680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肉包智能采购验证系统 · 内部汇报</a:t>
            </a:r>
            <a:endParaRPr lang="en-US" sz="850" dirty="0"/>
          </a:p>
        </p:txBody>
      </p:sp>
      <p:sp>
        <p:nvSpPr>
          <p:cNvPr id="57" name="Text 55"/>
          <p:cNvSpPr/>
          <p:nvPr/>
        </p:nvSpPr>
        <p:spPr>
          <a:xfrm>
            <a:off x="10716768" y="6547104"/>
            <a:ext cx="868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2026-07-26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5029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CONTROL &amp; SAFETY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9966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安全不是附加项，是流程能否继续的条件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051560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模型不能扩大动作权限；服务端状态、设备身份和人工确认共同约束自动化。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11064240" y="393192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66928" y="1353312"/>
            <a:ext cx="1101852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7" name="Shape 5"/>
          <p:cNvSpPr/>
          <p:nvPr/>
        </p:nvSpPr>
        <p:spPr>
          <a:xfrm>
            <a:off x="658368" y="1673352"/>
            <a:ext cx="3840480" cy="4325112"/>
          </a:xfrm>
          <a:prstGeom prst="roundRect">
            <a:avLst>
              <a:gd name="adj" fmla="val 1905"/>
            </a:avLst>
          </a:prstGeom>
          <a:solidFill>
            <a:srgbClr val="17231E"/>
          </a:solidFill>
          <a:ln w="12700">
            <a:solidFill>
              <a:srgbClr val="17231E">
                <a:alpha val="0"/>
              </a:srgbClr>
            </a:solidFill>
            <a:prstDash val="solid"/>
          </a:ln>
          <a:effectLst>
            <a:outerShdw sx="100000" sy="100000" kx="0" ky="0" algn="bl" rotWithShape="0" blurRad="2.7724959868064195e+45" dist="5.544991973612839e+45" dir="1.6325867520000003e+54">
              <a:srgbClr val="000000">
                <a:alpha val="1.2e+54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69264" y="1975104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9FCF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MVP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60120" y="2432304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不会自动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下单或支付</a:t>
            </a:r>
            <a:endParaRPr lang="en-US" sz="2700" dirty="0"/>
          </a:p>
        </p:txBody>
      </p:sp>
      <p:sp>
        <p:nvSpPr>
          <p:cNvPr id="10" name="Shape 8"/>
          <p:cNvSpPr/>
          <p:nvPr/>
        </p:nvSpPr>
        <p:spPr>
          <a:xfrm>
            <a:off x="950976" y="3941064"/>
            <a:ext cx="3246120" cy="603504"/>
          </a:xfrm>
          <a:prstGeom prst="roundRect">
            <a:avLst>
              <a:gd name="adj" fmla="val 12121"/>
            </a:avLst>
          </a:prstGeom>
          <a:solidFill>
            <a:srgbClr val="075B4A"/>
          </a:solidFill>
          <a:ln w="12700">
            <a:solidFill>
              <a:srgbClr val="0D7A63">
                <a:alpha val="5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78992" y="4087368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order_submitted = false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87552" y="4892040"/>
            <a:ext cx="315468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CBD7D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成功只表示验证流程完成并获得人员结论，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CBD7D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不代表已购买商品。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892040" y="1773936"/>
            <a:ext cx="411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385816" y="1755648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手动领取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385816" y="2093976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 点击获取任务，不接受推送后无人确认地自动执行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892040" y="2779776"/>
            <a:ext cx="297180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17" name="Text 15"/>
          <p:cNvSpPr/>
          <p:nvPr/>
        </p:nvSpPr>
        <p:spPr>
          <a:xfrm>
            <a:off x="8302752" y="1773936"/>
            <a:ext cx="411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877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796528" y="1755648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有界浏览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96528" y="2093976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每次最多检查 5 个可见候选，不无限滑动或全站抓取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302752" y="2779776"/>
            <a:ext cx="297180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21" name="Text 19"/>
          <p:cNvSpPr/>
          <p:nvPr/>
        </p:nvSpPr>
        <p:spPr>
          <a:xfrm>
            <a:off x="4892040" y="3108960"/>
            <a:ext cx="411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D09A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385816" y="309067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风险即停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385816" y="3429000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验证码、登录失效、风控、未知页和支付页立即停止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892040" y="4114800"/>
            <a:ext cx="297180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25" name="Text 23"/>
          <p:cNvSpPr/>
          <p:nvPr/>
        </p:nvSpPr>
        <p:spPr>
          <a:xfrm>
            <a:off x="8302752" y="3108960"/>
            <a:ext cx="411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D665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8796528" y="309067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人工硬停止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796528" y="3429000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候选确认页不会恢复自动点击，人员决定接受或拒绝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302752" y="4114800"/>
            <a:ext cx="297180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29" name="Text 27"/>
          <p:cNvSpPr/>
          <p:nvPr/>
        </p:nvSpPr>
        <p:spPr>
          <a:xfrm>
            <a:off x="4892040" y="4443984"/>
            <a:ext cx="411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385816" y="442569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身份与租约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5385816" y="4764024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ADMIN 与 BUYER/设备凭证隔离，错误设备不能继续任务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892040" y="5449824"/>
            <a:ext cx="297180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33" name="Text 31"/>
          <p:cNvSpPr/>
          <p:nvPr/>
        </p:nvSpPr>
        <p:spPr>
          <a:xfrm>
            <a:off x="8302752" y="4443984"/>
            <a:ext cx="41148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2877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8796528" y="442569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证据受控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796528" y="4764024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图片经鉴权、哈希和路径校验，不公开本地文件或任意 URL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8302752" y="5449824"/>
            <a:ext cx="297180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37" name="Shape 35"/>
          <p:cNvSpPr/>
          <p:nvPr/>
        </p:nvSpPr>
        <p:spPr>
          <a:xfrm>
            <a:off x="4892040" y="5650992"/>
            <a:ext cx="6611112" cy="438912"/>
          </a:xfrm>
          <a:prstGeom prst="roundRect">
            <a:avLst>
              <a:gd name="adj" fmla="val 16667"/>
            </a:avLst>
          </a:prstGeom>
          <a:solidFill>
            <a:srgbClr val="F6E1DE"/>
          </a:solidFill>
          <a:ln w="12700">
            <a:solidFill>
              <a:srgbClr val="B4493C">
                <a:alpha val="35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102352" y="5733288"/>
            <a:ext cx="6199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B4493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验证码 / 风控 / 未知页面 / 支付边界  →  立即停止，不绕过、不猜测继续</a:t>
            </a:r>
            <a:endParaRPr lang="en-US" sz="1150" dirty="0"/>
          </a:p>
        </p:txBody>
      </p:sp>
      <p:sp>
        <p:nvSpPr>
          <p:cNvPr id="39" name="Text 37"/>
          <p:cNvSpPr/>
          <p:nvPr/>
        </p:nvSpPr>
        <p:spPr>
          <a:xfrm>
            <a:off x="566928" y="6547104"/>
            <a:ext cx="7680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肉包智能采购验证系统 · 内部汇报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10716768" y="6547104"/>
            <a:ext cx="868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2026-07-26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01752"/>
            <a:ext cx="5029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NEXT DECISIONS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99669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先跑通第一版，再把每次人工判断变成可信数据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66928" y="1051560"/>
            <a:ext cx="9966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T-208 后置建设数据闭环；20 条真实任务试验只用人工结论评估模型。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11064240" y="393192"/>
            <a:ext cx="5303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66928" y="1353312"/>
            <a:ext cx="11018520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7" name="Text 5"/>
          <p:cNvSpPr/>
          <p:nvPr/>
        </p:nvSpPr>
        <p:spPr>
          <a:xfrm>
            <a:off x="676656" y="1627632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后续数据闭环（T-208）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685800" y="2048256"/>
            <a:ext cx="4846320" cy="640080"/>
          </a:xfrm>
          <a:prstGeom prst="roundRect">
            <a:avLst>
              <a:gd name="adj" fmla="val 11429"/>
            </a:avLst>
          </a:prstGeom>
          <a:solidFill>
            <a:srgbClr val="DCEFE8"/>
          </a:solidFill>
          <a:ln w="12700">
            <a:solidFill>
              <a:srgbClr val="0D7A63">
                <a:alpha val="32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6112" y="2130552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0D7A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OBSERVATION</a:t>
            </a:r>
            <a:endParaRPr lang="en-US" sz="830" dirty="0"/>
          </a:p>
        </p:txBody>
      </p:sp>
      <p:sp>
        <p:nvSpPr>
          <p:cNvPr id="10" name="Text 8"/>
          <p:cNvSpPr/>
          <p:nvPr/>
        </p:nvSpPr>
        <p:spPr>
          <a:xfrm>
            <a:off x="2212848" y="2121408"/>
            <a:ext cx="9875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候选观测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182112" y="2121408"/>
            <a:ext cx="2075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当时实际看到的标题、规格、价格、顺序与截图</a:t>
            </a:r>
            <a:endParaRPr lang="en-US" sz="940" dirty="0"/>
          </a:p>
        </p:txBody>
      </p:sp>
      <p:sp>
        <p:nvSpPr>
          <p:cNvPr id="12" name="Shape 10"/>
          <p:cNvSpPr/>
          <p:nvPr/>
        </p:nvSpPr>
        <p:spPr>
          <a:xfrm>
            <a:off x="3099816" y="2688336"/>
            <a:ext cx="0" cy="173736"/>
          </a:xfrm>
          <a:prstGeom prst="line">
            <a:avLst/>
          </a:prstGeom>
          <a:noFill/>
          <a:ln w="17780">
            <a:solidFill>
              <a:srgbClr val="6C7771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85800" y="2889504"/>
            <a:ext cx="4846320" cy="640080"/>
          </a:xfrm>
          <a:prstGeom prst="roundRect">
            <a:avLst>
              <a:gd name="adj" fmla="val 11429"/>
            </a:avLst>
          </a:prstGeom>
          <a:solidFill>
            <a:srgbClr val="DEEDF3"/>
          </a:solidFill>
          <a:ln w="12700">
            <a:solidFill>
              <a:srgbClr val="28779A">
                <a:alpha val="32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6112" y="2971800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2877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PREDICTION</a:t>
            </a:r>
            <a:endParaRPr lang="en-US" sz="830" dirty="0"/>
          </a:p>
        </p:txBody>
      </p:sp>
      <p:sp>
        <p:nvSpPr>
          <p:cNvPr id="15" name="Text 13"/>
          <p:cNvSpPr/>
          <p:nvPr/>
        </p:nvSpPr>
        <p:spPr>
          <a:xfrm>
            <a:off x="2212848" y="2962656"/>
            <a:ext cx="9875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模型判断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3182112" y="2962656"/>
            <a:ext cx="2075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匹配、缺失、拒绝原因、分数与模型版本</a:t>
            </a:r>
            <a:endParaRPr lang="en-US" sz="940" dirty="0"/>
          </a:p>
        </p:txBody>
      </p:sp>
      <p:sp>
        <p:nvSpPr>
          <p:cNvPr id="17" name="Shape 15"/>
          <p:cNvSpPr/>
          <p:nvPr/>
        </p:nvSpPr>
        <p:spPr>
          <a:xfrm>
            <a:off x="3099816" y="3529584"/>
            <a:ext cx="0" cy="173736"/>
          </a:xfrm>
          <a:prstGeom prst="line">
            <a:avLst/>
          </a:prstGeom>
          <a:noFill/>
          <a:ln w="17780">
            <a:solidFill>
              <a:srgbClr val="6C7771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85800" y="3730752"/>
            <a:ext cx="4846320" cy="640080"/>
          </a:xfrm>
          <a:prstGeom prst="roundRect">
            <a:avLst>
              <a:gd name="adj" fmla="val 11429"/>
            </a:avLst>
          </a:prstGeom>
          <a:solidFill>
            <a:srgbClr val="F8EDCF"/>
          </a:solidFill>
          <a:ln w="12700">
            <a:solidFill>
              <a:srgbClr val="D09A2D">
                <a:alpha val="32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6112" y="3813048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D09A2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RECOMMENDATION</a:t>
            </a:r>
            <a:endParaRPr lang="en-US" sz="830" dirty="0"/>
          </a:p>
        </p:txBody>
      </p:sp>
      <p:sp>
        <p:nvSpPr>
          <p:cNvPr id="20" name="Text 18"/>
          <p:cNvSpPr/>
          <p:nvPr/>
        </p:nvSpPr>
        <p:spPr>
          <a:xfrm>
            <a:off x="2212848" y="3803904"/>
            <a:ext cx="9875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系统推荐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3182112" y="3803904"/>
            <a:ext cx="2075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确定性阈值、策略版本与推荐候选</a:t>
            </a:r>
            <a:endParaRPr lang="en-US" sz="940" dirty="0"/>
          </a:p>
        </p:txBody>
      </p:sp>
      <p:sp>
        <p:nvSpPr>
          <p:cNvPr id="22" name="Shape 20"/>
          <p:cNvSpPr/>
          <p:nvPr/>
        </p:nvSpPr>
        <p:spPr>
          <a:xfrm>
            <a:off x="3099816" y="4370832"/>
            <a:ext cx="0" cy="173736"/>
          </a:xfrm>
          <a:prstGeom prst="line">
            <a:avLst/>
          </a:prstGeom>
          <a:noFill/>
          <a:ln w="17780">
            <a:solidFill>
              <a:srgbClr val="6C7771"/>
            </a:solidFill>
            <a:prstDash val="solid"/>
            <a:headEnd type="none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685800" y="4572000"/>
            <a:ext cx="4846320" cy="640080"/>
          </a:xfrm>
          <a:prstGeom prst="roundRect">
            <a:avLst>
              <a:gd name="adj" fmla="val 11429"/>
            </a:avLst>
          </a:prstGeom>
          <a:solidFill>
            <a:srgbClr val="F8E5E0"/>
          </a:solidFill>
          <a:ln w="12700">
            <a:solidFill>
              <a:srgbClr val="D6654F">
                <a:alpha val="32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96112" y="4654296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30" b="1" dirty="0">
                <a:solidFill>
                  <a:srgbClr val="D6654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HUMAN LABEL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2212848" y="4645152"/>
            <a:ext cx="9875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人工标签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3182112" y="4645152"/>
            <a:ext cx="20756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34443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选择、拒绝、改选或无匹配，以及结构化理由</a:t>
            </a:r>
            <a:endParaRPr lang="en-US" sz="940" dirty="0"/>
          </a:p>
        </p:txBody>
      </p:sp>
      <p:sp>
        <p:nvSpPr>
          <p:cNvPr id="27" name="Text 25"/>
          <p:cNvSpPr/>
          <p:nvPr/>
        </p:nvSpPr>
        <p:spPr>
          <a:xfrm>
            <a:off x="822960" y="55321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F3F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四层分开保存：模型理由不能自动成为人工理由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998464" y="1627632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需要确认的四件事</a:t>
            </a:r>
            <a:endParaRPr lang="en-US" sz="1650" dirty="0"/>
          </a:p>
        </p:txBody>
      </p:sp>
      <p:sp>
        <p:nvSpPr>
          <p:cNvPr id="29" name="Shape 27"/>
          <p:cNvSpPr/>
          <p:nvPr/>
        </p:nvSpPr>
        <p:spPr>
          <a:xfrm>
            <a:off x="6035040" y="2057400"/>
            <a:ext cx="384048" cy="384048"/>
          </a:xfrm>
          <a:prstGeom prst="ellipse">
            <a:avLst/>
          </a:prstGeom>
          <a:solidFill>
            <a:srgbClr val="D6654F"/>
          </a:solidFill>
          <a:ln w="12700">
            <a:solidFill>
              <a:srgbClr val="D6654F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035040" y="2066544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574536" y="2039112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真实 VLM 供应商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8558784" y="2048256"/>
            <a:ext cx="274320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模型、测试凭证、调用预算和质量门槛</a:t>
            </a:r>
            <a:endParaRPr lang="en-US" sz="980" dirty="0"/>
          </a:p>
        </p:txBody>
      </p:sp>
      <p:sp>
        <p:nvSpPr>
          <p:cNvPr id="33" name="Shape 31"/>
          <p:cNvSpPr/>
          <p:nvPr/>
        </p:nvSpPr>
        <p:spPr>
          <a:xfrm>
            <a:off x="6574536" y="2523744"/>
            <a:ext cx="4681728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34" name="Shape 32"/>
          <p:cNvSpPr/>
          <p:nvPr/>
        </p:nvSpPr>
        <p:spPr>
          <a:xfrm>
            <a:off x="6035040" y="2816352"/>
            <a:ext cx="384048" cy="384048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035040" y="2825496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6574536" y="2798064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试验负责人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558784" y="2807208"/>
            <a:ext cx="274320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指定采购人员，并统一“可接受/拒绝”的标注口径</a:t>
            </a:r>
            <a:endParaRPr lang="en-US" sz="980" dirty="0"/>
          </a:p>
        </p:txBody>
      </p:sp>
      <p:sp>
        <p:nvSpPr>
          <p:cNvPr id="38" name="Shape 36"/>
          <p:cNvSpPr/>
          <p:nvPr/>
        </p:nvSpPr>
        <p:spPr>
          <a:xfrm>
            <a:off x="6574536" y="3282696"/>
            <a:ext cx="4681728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39" name="Shape 37"/>
          <p:cNvSpPr/>
          <p:nvPr/>
        </p:nvSpPr>
        <p:spPr>
          <a:xfrm>
            <a:off x="6035040" y="3575304"/>
            <a:ext cx="384048" cy="384048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035040" y="3584448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6574536" y="3557016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数据保留规则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8558784" y="3566160"/>
            <a:ext cx="274320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截图保留期、隐私脱敏、平台条款和训练用途</a:t>
            </a:r>
            <a:endParaRPr lang="en-US" sz="980" dirty="0"/>
          </a:p>
        </p:txBody>
      </p:sp>
      <p:sp>
        <p:nvSpPr>
          <p:cNvPr id="43" name="Shape 41"/>
          <p:cNvSpPr/>
          <p:nvPr/>
        </p:nvSpPr>
        <p:spPr>
          <a:xfrm>
            <a:off x="6574536" y="4041648"/>
            <a:ext cx="4681728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44" name="Shape 42"/>
          <p:cNvSpPr/>
          <p:nvPr/>
        </p:nvSpPr>
        <p:spPr>
          <a:xfrm>
            <a:off x="6035040" y="4334256"/>
            <a:ext cx="384048" cy="384048"/>
          </a:xfrm>
          <a:prstGeom prst="ellipse">
            <a:avLst/>
          </a:prstGeom>
          <a:solidFill>
            <a:srgbClr val="0D7A63"/>
          </a:solidFill>
          <a:ln w="12700">
            <a:solidFill>
              <a:srgbClr val="0D7A63">
                <a:alpha val="0"/>
              </a:srgbClr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035040" y="4343400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6574536" y="431596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723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 条试验样本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8558784" y="4325112"/>
            <a:ext cx="274320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80" dirty="0">
                <a:solidFill>
                  <a:srgbClr val="6C777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覆盖代表性 SKU、图片质量、预算和异常类型</a:t>
            </a:r>
            <a:endParaRPr lang="en-US" sz="980" dirty="0"/>
          </a:p>
        </p:txBody>
      </p:sp>
      <p:sp>
        <p:nvSpPr>
          <p:cNvPr id="48" name="Shape 46"/>
          <p:cNvSpPr/>
          <p:nvPr/>
        </p:nvSpPr>
        <p:spPr>
          <a:xfrm>
            <a:off x="6574536" y="4800600"/>
            <a:ext cx="4681728" cy="0"/>
          </a:xfrm>
          <a:prstGeom prst="line">
            <a:avLst/>
          </a:prstGeom>
          <a:noFill/>
          <a:ln w="12700">
            <a:solidFill>
              <a:srgbClr val="CAD4CE"/>
            </a:solidFill>
            <a:prstDash val="solid"/>
            <a:headEnd type="none"/>
            <a:tailEnd type="none"/>
          </a:ln>
        </p:spPr>
      </p:sp>
      <p:sp>
        <p:nvSpPr>
          <p:cNvPr id="49" name="Shape 47"/>
          <p:cNvSpPr/>
          <p:nvPr/>
        </p:nvSpPr>
        <p:spPr>
          <a:xfrm>
            <a:off x="5998464" y="5285232"/>
            <a:ext cx="5468112" cy="768096"/>
          </a:xfrm>
          <a:prstGeom prst="roundRect">
            <a:avLst>
              <a:gd name="adj" fmla="val 9524"/>
            </a:avLst>
          </a:prstGeom>
          <a:solidFill>
            <a:srgbClr val="17231E"/>
          </a:solidFill>
          <a:ln w="12700">
            <a:solidFill>
              <a:srgbClr val="17231E">
                <a:alpha val="0"/>
              </a:srgbClr>
            </a:solidFill>
            <a:prstDash val="solid"/>
          </a:ln>
          <a:effectLst>
            <a:outerShdw sx="100000" sy="100000" kx="0" ky="0" algn="bl" rotWithShape="0" blurRad="3.5210699032441527e+49" dist="7.042139806488305e+49" dir="9.795520512000002e+58">
              <a:srgbClr val="000000">
                <a:alpha val="1.2e+59"/>
              </a:srgbClr>
            </a:outerShdw>
          </a:effectLst>
        </p:spPr>
      </p:sp>
      <p:sp>
        <p:nvSpPr>
          <p:cNvPr id="50" name="Text 48"/>
          <p:cNvSpPr/>
          <p:nvPr/>
        </p:nvSpPr>
        <p:spPr>
          <a:xfrm>
            <a:off x="6236208" y="5413248"/>
            <a:ext cx="1508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9FCF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建议批准的推进顺序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6236208" y="5660136"/>
            <a:ext cx="49011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T-206 App 接入  →  T-207 结果回传  →  T-208 数据闭环  →  20 条试验</a:t>
            </a:r>
            <a:endParaRPr lang="en-US" sz="1150" dirty="0"/>
          </a:p>
        </p:txBody>
      </p:sp>
      <p:sp>
        <p:nvSpPr>
          <p:cNvPr id="52" name="Text 50"/>
          <p:cNvSpPr/>
          <p:nvPr/>
        </p:nvSpPr>
        <p:spPr>
          <a:xfrm>
            <a:off x="566928" y="6547104"/>
            <a:ext cx="7680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肉包智能采购验证系统 · 内部汇报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10716768" y="6547104"/>
            <a:ext cx="868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dirty="0">
                <a:solidFill>
                  <a:srgbClr val="7984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2026-07-26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icrosoft YaHe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cmroubao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肉包智能采购验证系统</dc:title>
  <dc:subject>肉包智能采购验证系统老板汇报</dc:subject>
  <dc:creator>Codex / cmroubao</dc:creator>
  <cp:lastModifiedBy>Codex / cmroubao</cp:lastModifiedBy>
  <cp:revision>1</cp:revision>
  <dcterms:created xsi:type="dcterms:W3CDTF">2026-07-26T12:57:45Z</dcterms:created>
  <dcterms:modified xsi:type="dcterms:W3CDTF">2026-07-26T12:57:45Z</dcterms:modified>
</cp:coreProperties>
</file>